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434" r:id="rId3"/>
    <p:sldId id="473" r:id="rId4"/>
    <p:sldId id="449" r:id="rId5"/>
    <p:sldId id="395" r:id="rId6"/>
    <p:sldId id="396" r:id="rId7"/>
    <p:sldId id="400" r:id="rId8"/>
    <p:sldId id="454" r:id="rId9"/>
    <p:sldId id="423" r:id="rId10"/>
    <p:sldId id="393" r:id="rId11"/>
    <p:sldId id="394" r:id="rId12"/>
    <p:sldId id="447" r:id="rId13"/>
    <p:sldId id="437" r:id="rId14"/>
    <p:sldId id="438" r:id="rId15"/>
    <p:sldId id="456" r:id="rId16"/>
    <p:sldId id="448" r:id="rId17"/>
  </p:sldIdLst>
  <p:sldSz cx="9144000" cy="6858000" type="screen4x3"/>
  <p:notesSz cx="6797675" cy="9926638"/>
  <p:custShowLst>
    <p:custShow name="自訂放映 1" id="0">
      <p:sldLst/>
    </p:custShow>
  </p:custShow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Rg st="1" end="54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95785" autoAdjust="0"/>
  </p:normalViewPr>
  <p:slideViewPr>
    <p:cSldViewPr>
      <p:cViewPr varScale="1">
        <p:scale>
          <a:sx n="83" d="100"/>
          <a:sy n="83" d="100"/>
        </p:scale>
        <p:origin x="86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11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6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37" tIns="45719" rIns="91437" bIns="45719" rtlCol="0"/>
          <a:lstStyle>
            <a:lvl1pPr algn="r">
              <a:defRPr sz="1200"/>
            </a:lvl1pPr>
          </a:lstStyle>
          <a:p>
            <a:fld id="{536082E5-9F73-43C6-84BE-26AB398E5709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3013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7" tIns="45719" rIns="91437" bIns="4571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9" y="4777195"/>
            <a:ext cx="5438140" cy="3908614"/>
          </a:xfrm>
          <a:prstGeom prst="rect">
            <a:avLst/>
          </a:prstGeom>
        </p:spPr>
        <p:txBody>
          <a:bodyPr vert="horz" lIns="91437" tIns="45719" rIns="91437" bIns="45719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7" tIns="45719" rIns="91437" bIns="45719" rtlCol="0" anchor="b"/>
          <a:lstStyle>
            <a:lvl1pPr algn="r">
              <a:defRPr sz="1200"/>
            </a:lvl1pPr>
          </a:lstStyle>
          <a:p>
            <a:fld id="{3B42A1F5-4112-45D1-B78D-7DD1ECE8D3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654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67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745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5442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931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4112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619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989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4398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3319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213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1400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9209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73114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2A1F5-4112-45D1-B78D-7DD1ECE8D313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414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532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275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49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6726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331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19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861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5840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7856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893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621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ECF96-2AD3-423D-BC7E-B5EC6827CAC0}" type="datetimeFigureOut">
              <a:rPr lang="zh-TW" altLang="en-US" smtClean="0"/>
              <a:t>2025/4/23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289DE-70BB-481A-9D03-CB785C04E0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91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tuaff01.ncue.edu.tw/files/14-1020-20870,r37-1.php?Lang=zh-tw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352928" cy="6192688"/>
          </a:xfrm>
        </p:spPr>
        <p:txBody>
          <a:bodyPr>
            <a:normAutofit/>
          </a:bodyPr>
          <a:lstStyle/>
          <a:p>
            <a:endParaRPr lang="en-US" altLang="zh-TW" sz="4800" dirty="0">
              <a:solidFill>
                <a:srgbClr val="446D8C"/>
              </a:solidFill>
              <a:latin typeface="Times New Roman" panose="02020603050405020304" pitchFamily="18" charset="0"/>
            </a:endParaRPr>
          </a:p>
          <a:p>
            <a:endParaRPr lang="en-US" altLang="zh-TW" sz="4800" dirty="0">
              <a:solidFill>
                <a:srgbClr val="446D8C"/>
              </a:solidFill>
              <a:latin typeface="Times New Roman" panose="02020603050405020304" pitchFamily="18" charset="0"/>
            </a:endParaRPr>
          </a:p>
          <a:p>
            <a:endParaRPr lang="en-US" altLang="zh-TW" sz="4800" dirty="0">
              <a:solidFill>
                <a:srgbClr val="446D8C"/>
              </a:solidFill>
              <a:latin typeface="Times New Roman" panose="02020603050405020304" pitchFamily="18" charset="0"/>
            </a:endParaRPr>
          </a:p>
          <a:p>
            <a:endParaRPr lang="en-US" altLang="zh-TW" sz="4800" dirty="0">
              <a:solidFill>
                <a:schemeClr val="tx1"/>
              </a:solidFill>
              <a:latin typeface="華康勘亭流" panose="03000909000000000000" pitchFamily="65" charset="-120"/>
              <a:ea typeface="華康勘亭流" panose="03000909000000000000" pitchFamily="65" charset="-120"/>
            </a:endParaRPr>
          </a:p>
          <a:p>
            <a:r>
              <a:rPr lang="zh-TW" altLang="en-US" sz="4000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揚鷹生專題研究學習獎勵金</a:t>
            </a:r>
            <a:endParaRPr lang="en-US" altLang="zh-TW" sz="4000" b="1" u="sng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主講人：生輔組何淑芬</a:t>
            </a:r>
          </a:p>
        </p:txBody>
      </p:sp>
    </p:spTree>
    <p:extLst>
      <p:ext uri="{BB962C8B-B14F-4D97-AF65-F5344CB8AC3E}">
        <p14:creationId xmlns:p14="http://schemas.microsoft.com/office/powerpoint/2010/main" val="351759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s://lh4.googleusercontent.com/proxy/NXB5HMNSwAmZbv37CpEqmnlDHYn9Tkm3W8RZnWyYSLKJC4C5lOnHcCYB-ODN5ioWCHDCeCu9dqB395J6tGIJQBNw4-m4ixCJ4cYKI_S7jSRJHTJyWf7MQ5lkWiaxPRq9x1m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75" y="1377998"/>
            <a:ext cx="8266282" cy="514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D484210-2E8D-46EA-918C-2F049BE5E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848" y="216513"/>
            <a:ext cx="4398895" cy="1161485"/>
          </a:xfrm>
        </p:spPr>
        <p:txBody>
          <a:bodyPr>
            <a:noAutofit/>
          </a:bodyPr>
          <a:lstStyle/>
          <a:p>
            <a:endParaRPr lang="zh-CN" altLang="en-US" sz="3600" dirty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50B08-FC14-499D-AC3C-0398A48E2C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36271" y="5730249"/>
            <a:ext cx="212939" cy="212572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401897" y="1694533"/>
            <a:ext cx="268377" cy="25182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>
              <a:solidFill>
                <a:schemeClr val="accent6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1995" y="1196752"/>
            <a:ext cx="817427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altLang="zh-TW" sz="2800" b="1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2800" b="1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法規修正：</a:t>
            </a:r>
            <a:endParaRPr lang="en-US" altLang="zh-TW" sz="2800" b="1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zh-TW" altLang="en-US" sz="2800" dirty="0">
                <a:solidFill>
                  <a:srgbClr val="7030A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揚鷹生專題研究學習獎勵金</a:t>
            </a:r>
            <a:r>
              <a:rPr lang="zh-TW" altLang="en-US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（業於</a:t>
            </a:r>
            <a:r>
              <a:rPr lang="en-US" altLang="zh-TW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27</a:t>
            </a:r>
            <a:r>
              <a:rPr lang="zh-TW" altLang="en-US" sz="2800" dirty="0">
                <a:solidFill>
                  <a:srgbClr val="FF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日公佈修正之法規及附表內容）</a:t>
            </a:r>
            <a:r>
              <a:rPr lang="zh-TW" altLang="en-US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：</a:t>
            </a:r>
            <a:endParaRPr lang="en-US" altLang="zh-TW" sz="28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含碩班新生、鼓勵同學修讀碩士先修生、跟直升碩班、</a:t>
            </a:r>
            <a:r>
              <a:rPr lang="zh-TW" altLang="en-US" sz="2800" dirty="0">
                <a:solidFill>
                  <a:srgbClr val="C00000"/>
                </a:solidFill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加權量化評分表</a:t>
            </a:r>
            <a:r>
              <a:rPr lang="zh-TW" altLang="en-US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（依學制年級、碩士先修生、校友跟</a:t>
            </a:r>
            <a:r>
              <a:rPr lang="zh-TW" altLang="en-US" sz="2800" dirty="0">
                <a:solidFill>
                  <a:srgbClr val="FF0000"/>
                </a:solidFill>
                <a:highlight>
                  <a:srgbClr val="FFFF00"/>
                </a:highlight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經濟不利</a:t>
            </a:r>
            <a:r>
              <a:rPr lang="zh-TW" altLang="en-US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程度、揚鷹生資格），</a:t>
            </a:r>
            <a:r>
              <a:rPr lang="en-US" altLang="zh-TW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學期繳交四次學習月誌（大學部需增填學習輔導紀錄）</a:t>
            </a:r>
            <a:endParaRPr lang="en-US" altLang="zh-TW" sz="28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endParaRPr lang="en-US" altLang="zh-TW" sz="2400" dirty="0">
              <a:latin typeface="Adobe 繁黑體 Std B" panose="020B0700000000000000" pitchFamily="34" charset="-120"/>
              <a:ea typeface="Adobe 繁黑體 Std B" panose="020B0700000000000000" pitchFamily="34" charset="-12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  <a:cs typeface="Times New Roman" panose="02020603050405020304" pitchFamily="18" charset="0"/>
              </a:rPr>
              <a:t> 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427187" y="3078278"/>
            <a:ext cx="268377" cy="251821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82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cut/>
      </p:transition>
    </mc:Choice>
    <mc:Fallback xmlns="">
      <p:transition spd="slow" advClick="0" advTm="2000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880F4E-3374-46C0-B28C-C332EA47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73F31EA8-0EE9-48EC-9004-8681A16DED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5454" b="6067"/>
          <a:stretch/>
        </p:blipFill>
        <p:spPr>
          <a:xfrm>
            <a:off x="82615" y="116632"/>
            <a:ext cx="8604185" cy="6624737"/>
          </a:xfrm>
        </p:spPr>
      </p:pic>
    </p:spTree>
    <p:extLst>
      <p:ext uri="{BB962C8B-B14F-4D97-AF65-F5344CB8AC3E}">
        <p14:creationId xmlns:p14="http://schemas.microsoft.com/office/powerpoint/2010/main" val="1749216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0EA7B4-BD36-4BB4-98C7-BFFCF4B5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556792"/>
            <a:ext cx="8640960" cy="2808312"/>
          </a:xfrm>
        </p:spPr>
        <p:txBody>
          <a:bodyPr>
            <a:noAutofit/>
          </a:bodyPr>
          <a:lstStyle/>
          <a:p>
            <a:pPr algn="l"/>
            <a:br>
              <a:rPr lang="en-US" altLang="zh-TW" dirty="0">
                <a:solidFill>
                  <a:srgbClr val="0070C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</a:br>
            <a:r>
              <a:rPr lang="zh-TW" altLang="en-US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本國籍、大二至碩班（含新生），且符合以下</a:t>
            </a:r>
            <a:r>
              <a:rPr lang="zh-TW" altLang="en-US" sz="4000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任一種</a:t>
            </a:r>
            <a:r>
              <a:rPr lang="zh-TW" altLang="en-US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資格：</a:t>
            </a:r>
            <a:b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1.</a:t>
            </a:r>
            <a:r>
              <a:rPr lang="zh-TW" altLang="en-US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具揚鷹生身分</a:t>
            </a:r>
            <a:b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2.</a:t>
            </a:r>
            <a:r>
              <a:rPr lang="zh-TW" altLang="en-US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或合計所得、財產符合弱勢</a:t>
            </a:r>
            <a: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1~6</a:t>
            </a:r>
            <a:r>
              <a:rPr lang="zh-TW" altLang="en-US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級</a:t>
            </a:r>
            <a:br>
              <a:rPr lang="en-US" altLang="zh-TW" sz="4000" b="1" u="sng" dirty="0"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</a:br>
            <a:endParaRPr lang="zh-TW" altLang="en-US" sz="4000" b="1" u="sng" dirty="0">
              <a:latin typeface="標楷體" panose="03000509000000000000" pitchFamily="65" charset="-120"/>
              <a:ea typeface="標楷體" panose="03000509000000000000" pitchFamily="65" charset="-120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C499340-33EF-4148-9F32-2FF01625F0E5}"/>
              </a:ext>
            </a:extLst>
          </p:cNvPr>
          <p:cNvSpPr/>
          <p:nvPr/>
        </p:nvSpPr>
        <p:spPr>
          <a:xfrm>
            <a:off x="3635896" y="260648"/>
            <a:ext cx="3168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dirty="0">
                <a:solidFill>
                  <a:srgbClr val="0070C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  <a:t>申請資格</a:t>
            </a:r>
            <a:endParaRPr lang="zh-TW" altLang="en-US" sz="5400" dirty="0"/>
          </a:p>
        </p:txBody>
      </p:sp>
    </p:spTree>
    <p:extLst>
      <p:ext uri="{BB962C8B-B14F-4D97-AF65-F5344CB8AC3E}">
        <p14:creationId xmlns:p14="http://schemas.microsoft.com/office/powerpoint/2010/main" val="2643747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30005"/>
            <a:ext cx="5266928" cy="1143000"/>
          </a:xfrm>
        </p:spPr>
        <p:txBody>
          <a:bodyPr>
            <a:normAutofit/>
          </a:bodyPr>
          <a:lstStyle/>
          <a:p>
            <a:r>
              <a:rPr lang="en-US" altLang="zh-TW" sz="5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勘亭流" panose="030009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 sz="54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華康勘亭流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67544" y="1192418"/>
            <a:ext cx="144016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Q1</a:t>
            </a:r>
            <a:r>
              <a:rPr lang="zh-TW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：專題研究學習       期間該怎麼寫</a:t>
            </a:r>
            <a:r>
              <a:rPr lang="en-US" altLang="zh-TW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尊重老師及學生討論結果。</a:t>
            </a:r>
            <a:endParaRPr lang="zh-TW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 r="2679" b="7555"/>
          <a:stretch/>
        </p:blipFill>
        <p:spPr>
          <a:xfrm>
            <a:off x="2442382" y="-250836"/>
            <a:ext cx="6522106" cy="6883621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6701619" y="385481"/>
            <a:ext cx="244827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854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30005"/>
            <a:ext cx="5266928" cy="1143000"/>
          </a:xfrm>
        </p:spPr>
        <p:txBody>
          <a:bodyPr>
            <a:normAutofit/>
          </a:bodyPr>
          <a:lstStyle/>
          <a:p>
            <a:r>
              <a:rPr lang="en-US" altLang="zh-TW" sz="5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勘亭流" panose="030009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 sz="54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華康勘亭流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99592" y="1412776"/>
            <a:ext cx="733200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Q2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：評量間隔怎麼寫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原則上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，同學及老師協調好就行，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但當學期評量須達四次。</a:t>
            </a:r>
            <a:endParaRPr lang="zh-TW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758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30005"/>
            <a:ext cx="5266928" cy="1143000"/>
          </a:xfrm>
        </p:spPr>
        <p:txBody>
          <a:bodyPr>
            <a:normAutofit/>
          </a:bodyPr>
          <a:lstStyle/>
          <a:p>
            <a:r>
              <a:rPr lang="en-US" altLang="zh-TW" sz="5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勘亭流" panose="030009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 sz="54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華康勘亭流" panose="030009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0"/>
            <a:ext cx="6456665" cy="70103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橢圓 5"/>
          <p:cNvSpPr/>
          <p:nvPr/>
        </p:nvSpPr>
        <p:spPr>
          <a:xfrm>
            <a:off x="5076056" y="6021288"/>
            <a:ext cx="293951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063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116632"/>
            <a:ext cx="5266928" cy="1224137"/>
          </a:xfrm>
        </p:spPr>
        <p:txBody>
          <a:bodyPr>
            <a:normAutofit fontScale="90000"/>
          </a:bodyPr>
          <a:lstStyle/>
          <a:p>
            <a:r>
              <a:rPr lang="zh-TW" altLang="en-US" u="sng" dirty="0">
                <a:solidFill>
                  <a:srgbClr val="0070C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  <a:t>揚鷹專題學習</a:t>
            </a:r>
            <a:br>
              <a:rPr lang="en-US" altLang="zh-TW" u="sng" dirty="0">
                <a:solidFill>
                  <a:srgbClr val="0070C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</a:br>
            <a:r>
              <a:rPr lang="zh-TW" altLang="en-US" u="sng" dirty="0">
                <a:solidFill>
                  <a:srgbClr val="0070C0"/>
                </a:solidFill>
                <a:latin typeface="華康勘亭流" panose="03000909000000000000" pitchFamily="65" charset="-120"/>
                <a:ea typeface="華康勘亭流" panose="03000909000000000000" pitchFamily="65" charset="-120"/>
              </a:rPr>
              <a:t>獎勵金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467544" y="1556792"/>
            <a:ext cx="820891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■</a:t>
            </a:r>
            <a:r>
              <a:rPr lang="zh-TW" altLang="zh-TW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大學部學生</a:t>
            </a:r>
            <a:r>
              <a:rPr lang="zh-TW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36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需參加</a:t>
            </a:r>
            <a: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場</a:t>
            </a:r>
            <a:r>
              <a:rPr lang="zh-TW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本校揚鷹增能</a:t>
            </a:r>
            <a:r>
              <a:rPr lang="zh-TW" altLang="zh-TW" sz="3200" b="1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指定講座</a:t>
            </a:r>
            <a:endParaRPr lang="en-US" altLang="zh-TW" sz="3200" b="1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由</a:t>
            </a:r>
            <a:r>
              <a:rPr lang="zh-TW" altLang="en-US" sz="3200" b="1" dirty="0"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學生填寫</a:t>
            </a: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完成：與系主任晤談經系 </a:t>
            </a:r>
            <a:br>
              <a:rPr lang="en-US" altLang="zh-TW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32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主任簽核之「學習輔導記錄表」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（如</a:t>
            </a:r>
            <a:r>
              <a:rPr lang="en-US" altLang="zh-TW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 31</a:t>
            </a:r>
            <a:r>
              <a:rPr lang="zh-TW" altLang="en-US" sz="2800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zh-TW" sz="36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TW" altLang="en-US" sz="3600" dirty="0">
                <a:solidFill>
                  <a:srgbClr val="22222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■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獲獎者：</a:t>
            </a:r>
            <a:endParaRPr lang="en-US" altLang="zh-TW" sz="3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每月填寫當月學習月誌</a:t>
            </a:r>
            <a:r>
              <a:rPr lang="en-US" altLang="zh-TW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如下一張</a:t>
            </a:r>
            <a:r>
              <a:rPr lang="en-US" altLang="zh-TW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，依</a:t>
            </a:r>
            <a:r>
              <a:rPr lang="en-US" altLang="zh-TW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TW" altLang="en-US" sz="3200" b="0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錄取公告</a:t>
            </a:r>
            <a:r>
              <a:rPr lang="en-US" altLang="zh-TW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刊登之每月應</a:t>
            </a:r>
            <a:r>
              <a:rPr lang="zh-TW" altLang="en-US" sz="3200" dirty="0">
                <a:solidFill>
                  <a:srgbClr val="22222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繳交日期（假日順延），</a:t>
            </a:r>
            <a:r>
              <a:rPr lang="zh-TW" altLang="en-US" sz="3200" b="0" i="0" dirty="0">
                <a:solidFill>
                  <a:srgbClr val="222222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送請指導教師審閱簽核後，依限送生輔組核撥獎勵金。</a:t>
            </a:r>
            <a:b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zh-TW" sz="3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600" u="sng" dirty="0">
              <a:solidFill>
                <a:srgbClr val="0070C0"/>
              </a:solidFill>
              <a:latin typeface="華康勘亭流" panose="03000909000000000000" pitchFamily="65" charset="-120"/>
              <a:ea typeface="華康勘亭流" panose="03000909000000000000" pitchFamily="65" charset="-120"/>
            </a:endParaRPr>
          </a:p>
          <a:p>
            <a:endParaRPr lang="en-US" altLang="zh-TW" sz="3600" u="sng" dirty="0">
              <a:solidFill>
                <a:srgbClr val="0070C0"/>
              </a:solidFill>
              <a:latin typeface="華康勘亭流" panose="03000909000000000000" pitchFamily="65" charset="-120"/>
              <a:ea typeface="華康勘亭流" panose="03000909000000000000" pitchFamily="65" charset="-120"/>
            </a:endParaRPr>
          </a:p>
          <a:p>
            <a:endParaRPr lang="en-US" altLang="zh-TW" sz="3600" u="sng" dirty="0">
              <a:solidFill>
                <a:srgbClr val="0070C0"/>
              </a:solidFill>
              <a:latin typeface="華康勘亭流" panose="03000909000000000000" pitchFamily="65" charset="-120"/>
              <a:ea typeface="華康勘亭流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2113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49244B-DD8E-44AC-A7F8-C2081EACF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412776"/>
            <a:ext cx="2448272" cy="3888432"/>
          </a:xfrm>
        </p:spPr>
        <p:txBody>
          <a:bodyPr>
            <a:normAutofit fontScale="90000"/>
          </a:bodyPr>
          <a:lstStyle/>
          <a:p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如何填寫</a:t>
            </a:r>
            <a:b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學習月誌</a:t>
            </a:r>
            <a:b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第一次：</a:t>
            </a:r>
            <a:b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如何互動討論出題目（題目可修改</a:t>
            </a:r>
            <a: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次）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每次重點：</a:t>
            </a:r>
            <a:b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老師：</a:t>
            </a:r>
            <a:br>
              <a:rPr lang="en-US" altLang="zh-TW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指導意見或內容</a:t>
            </a:r>
            <a:b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心得或執行進度內容</a:t>
            </a:r>
            <a:b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（</a:t>
            </a:r>
            <a:r>
              <a:rPr lang="zh-TW" altLang="en-US" sz="2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範例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P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29</a:t>
            </a:r>
            <a:r>
              <a:rPr lang="zh-TW" altLang="en-US" sz="2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DB9B0F3-81FB-416C-BBA4-FCAAEDBFB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98645"/>
            <a:ext cx="4667061" cy="645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0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30005"/>
            <a:ext cx="5266928" cy="1143000"/>
          </a:xfrm>
        </p:spPr>
        <p:txBody>
          <a:bodyPr>
            <a:normAutofit/>
          </a:bodyPr>
          <a:lstStyle/>
          <a:p>
            <a:r>
              <a:rPr lang="en-US" altLang="zh-TW" sz="5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勘亭流" panose="030009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 sz="54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華康勘亭流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708922" y="1340768"/>
            <a:ext cx="73320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Q3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：會檢查月誌內容嗎？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1.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第一個月的月誌內容需看出跟老師指導的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關連性，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例如：專題是如何討論出來的。</a:t>
            </a:r>
            <a:b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PS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：繳交後可以修改一次題目</a:t>
            </a:r>
            <a:endParaRPr lang="en-US" altLang="zh-TW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2.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查核是否具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300</a:t>
            </a:r>
            <a:r>
              <a:rPr lang="zh-TW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字跟是否言之有物</a:t>
            </a:r>
          </a:p>
        </p:txBody>
      </p:sp>
    </p:spTree>
    <p:extLst>
      <p:ext uri="{BB962C8B-B14F-4D97-AF65-F5344CB8AC3E}">
        <p14:creationId xmlns:p14="http://schemas.microsoft.com/office/powerpoint/2010/main" val="26687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748644" y="30005"/>
            <a:ext cx="5266928" cy="1143000"/>
          </a:xfrm>
        </p:spPr>
        <p:txBody>
          <a:bodyPr>
            <a:normAutofit/>
          </a:bodyPr>
          <a:lstStyle/>
          <a:p>
            <a:r>
              <a:rPr lang="en-US" altLang="zh-TW" sz="5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華康勘亭流" panose="03000909000000000000" pitchFamily="65" charset="-120"/>
                <a:cs typeface="Times New Roman" panose="02020603050405020304" pitchFamily="18" charset="0"/>
              </a:rPr>
              <a:t>Q&amp;A</a:t>
            </a:r>
            <a:endParaRPr lang="zh-TW" altLang="en-US" sz="5400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華康勘亭流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899592" y="1412776"/>
            <a:ext cx="7332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Q4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：月誌審閱能否線上簽名或蓋章</a:t>
            </a: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？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：可以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，但</a:t>
            </a: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須加日期。</a:t>
            </a:r>
            <a:endParaRPr lang="zh-TW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38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4BCEFF-D065-4239-A032-66B95626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060848"/>
            <a:ext cx="360040" cy="2664296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月誌範例   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8B13FBF-169A-4605-918B-BE9A5433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4" t="38694" r="2989" b="15872"/>
          <a:stretch/>
        </p:blipFill>
        <p:spPr>
          <a:xfrm>
            <a:off x="1331640" y="116632"/>
            <a:ext cx="7267784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376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4BCEFF-D065-4239-A032-66B95626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868" y="2924944"/>
            <a:ext cx="937807" cy="1210146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首次月誌</a:t>
            </a:r>
            <a:b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範例 </a:t>
            </a:r>
            <a: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024809F-B848-4BBE-B099-7587498C20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5" t="38964" r="4500" b="11125"/>
          <a:stretch/>
        </p:blipFill>
        <p:spPr>
          <a:xfrm>
            <a:off x="1187624" y="332656"/>
            <a:ext cx="7514508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2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49244B-DD8E-44AC-A7F8-C2081EACF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348880"/>
            <a:ext cx="864096" cy="3168352"/>
          </a:xfrm>
        </p:spPr>
        <p:txBody>
          <a:bodyPr>
            <a:normAutofit fontScale="90000"/>
          </a:bodyPr>
          <a:lstStyle/>
          <a:p>
            <a:r>
              <a:rPr lang="zh-TW" altLang="en-US" sz="2800" b="1" i="0" dirty="0">
                <a:solidFill>
                  <a:srgbClr val="20212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學生如何填寫</a:t>
            </a:r>
            <a:br>
              <a:rPr lang="en-US" altLang="zh-TW" sz="2800" b="1" i="0" dirty="0">
                <a:solidFill>
                  <a:srgbClr val="20212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i="0" dirty="0">
                <a:solidFill>
                  <a:srgbClr val="FF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學習輔導紀錄</a:t>
            </a:r>
            <a:br>
              <a:rPr lang="en-US" altLang="zh-TW" sz="2800" b="1" i="0" dirty="0">
                <a:solidFill>
                  <a:srgbClr val="20212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800" b="1" i="0" dirty="0">
                <a:solidFill>
                  <a:srgbClr val="20212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TW" altLang="en-US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5CD69B7-25C8-421E-9388-6821262969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9" t="5418" r="4167" b="5197"/>
          <a:stretch/>
        </p:blipFill>
        <p:spPr>
          <a:xfrm>
            <a:off x="1475656" y="116632"/>
            <a:ext cx="7272808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1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212E09C-0079-4793-A72C-EEC1C1AF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274638"/>
            <a:ext cx="2952328" cy="634082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</a:t>
            </a:r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id="{49EF47CE-7F6E-4B0D-9631-E71199F3DB8C}"/>
              </a:ext>
            </a:extLst>
          </p:cNvPr>
          <p:cNvSpPr txBox="1">
            <a:spLocks/>
          </p:cNvSpPr>
          <p:nvPr/>
        </p:nvSpPr>
        <p:spPr>
          <a:xfrm>
            <a:off x="611560" y="1268760"/>
            <a:ext cx="8064896" cy="4824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36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約系主任晤談小提醒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查詢系主任空堂或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OFFICE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HOUR</a:t>
            </a:r>
          </a:p>
          <a:p>
            <a:pPr algn="l"/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寫學習月誌擬請教或請求事項草稿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跟擬請主任勾選之晤談時段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寄信給系主任</a:t>
            </a:r>
            <a:b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（主旨、基本自介及留下聯絡方式）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晤談後，將晤談結果寫入月誌內</a:t>
            </a:r>
            <a:endParaRPr lang="en-US" altLang="zh-TW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    送系主任審閱簽核。</a:t>
            </a:r>
          </a:p>
        </p:txBody>
      </p:sp>
    </p:spTree>
    <p:extLst>
      <p:ext uri="{BB962C8B-B14F-4D97-AF65-F5344CB8AC3E}">
        <p14:creationId xmlns:p14="http://schemas.microsoft.com/office/powerpoint/2010/main" val="4021950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08180940-6AA3-49CC-8BD0-60609F7E0626}"/>
              </a:ext>
            </a:extLst>
          </p:cNvPr>
          <p:cNvSpPr txBox="1">
            <a:spLocks/>
          </p:cNvSpPr>
          <p:nvPr/>
        </p:nvSpPr>
        <p:spPr>
          <a:xfrm>
            <a:off x="416482" y="1268760"/>
            <a:ext cx="720080" cy="5040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範例</a:t>
            </a:r>
            <a:endParaRPr lang="en-US" altLang="zh-TW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br>
              <a:rPr lang="en-US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與系主任晤談之學習輔導記錄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A02A110-C49D-4215-974F-74632AF5E7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t="18698" r="2478" b="23011"/>
          <a:stretch/>
        </p:blipFill>
        <p:spPr>
          <a:xfrm>
            <a:off x="1136562" y="-171400"/>
            <a:ext cx="759095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5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4813</TotalTime>
  <Words>568</Words>
  <Application>Microsoft Office PowerPoint</Application>
  <PresentationFormat>如螢幕大小 (4:3)</PresentationFormat>
  <Paragraphs>69</Paragraphs>
  <Slides>16</Slides>
  <Notes>14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  <vt:variant>
        <vt:lpstr>自訂放映</vt:lpstr>
      </vt:variant>
      <vt:variant>
        <vt:i4>1</vt:i4>
      </vt:variant>
    </vt:vector>
  </HeadingPairs>
  <TitlesOfParts>
    <vt:vector size="25" baseType="lpstr">
      <vt:lpstr>Adobe 繁黑體 Std B</vt:lpstr>
      <vt:lpstr>華康勘亭流</vt:lpstr>
      <vt:lpstr>微軟正黑體</vt:lpstr>
      <vt:lpstr>標楷體</vt:lpstr>
      <vt:lpstr>Arial</vt:lpstr>
      <vt:lpstr>Calibri</vt:lpstr>
      <vt:lpstr>Times New Roman</vt:lpstr>
      <vt:lpstr>Office 佈景主題</vt:lpstr>
      <vt:lpstr>PowerPoint 簡報</vt:lpstr>
      <vt:lpstr>PowerPoint 簡報</vt:lpstr>
      <vt:lpstr>PowerPoint 簡報</vt:lpstr>
      <vt:lpstr> 本國籍、大二至碩班（含新生），且符合以下任一種資格： 1.具揚鷹生身分 2.或合計所得、財產符合弱勢1~6級 </vt:lpstr>
      <vt:lpstr>Q&amp;A</vt:lpstr>
      <vt:lpstr>Q&amp;A</vt:lpstr>
      <vt:lpstr>Q&amp;A</vt:lpstr>
      <vt:lpstr>揚鷹專題學習 獎勵金</vt:lpstr>
      <vt:lpstr>如何填寫 學習月誌 第一次： 如何互動討論出題目（題目可修改1次）  每次重點： 老師： 指導意見或內容 學生： 心得或執行進度內容 （範例如P 29）</vt:lpstr>
      <vt:lpstr>Q&amp;A</vt:lpstr>
      <vt:lpstr>Q&amp;A</vt:lpstr>
      <vt:lpstr>月誌範例   1</vt:lpstr>
      <vt:lpstr>首次月誌 範例 2</vt:lpstr>
      <vt:lpstr>學生如何填寫 學習輔導紀錄 ？</vt:lpstr>
      <vt:lpstr>提醒</vt:lpstr>
      <vt:lpstr>PowerPoint 簡報</vt:lpstr>
      <vt:lpstr>自訂放映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</dc:creator>
  <cp:lastModifiedBy>彰師大何淑芬自創 113.2月修訂</cp:lastModifiedBy>
  <cp:revision>309</cp:revision>
  <cp:lastPrinted>2024-03-20T06:49:45Z</cp:lastPrinted>
  <dcterms:created xsi:type="dcterms:W3CDTF">2018-09-06T02:06:38Z</dcterms:created>
  <dcterms:modified xsi:type="dcterms:W3CDTF">2025-04-23T11:14:56Z</dcterms:modified>
</cp:coreProperties>
</file>